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229" r:id="rId4"/>
  </p:sldMasterIdLst>
  <p:notesMasterIdLst>
    <p:notesMasterId r:id="rId8"/>
  </p:notesMasterIdLst>
  <p:handoutMasterIdLst>
    <p:handoutMasterId r:id="rId9"/>
  </p:handoutMasterIdLst>
  <p:sldIdLst>
    <p:sldId id="1368" r:id="rId5"/>
    <p:sldId id="1483" r:id="rId6"/>
    <p:sldId id="1379" r:id="rId7"/>
  </p:sldIdLst>
  <p:sldSz cx="14630400" cy="8229600"/>
  <p:notesSz cx="6858000" cy="9144000"/>
  <p:embeddedFontLst>
    <p:embeddedFont>
      <p:font typeface="Amazon Ember" panose="020B0603020204020204" pitchFamily="34" charset="0"/>
      <p:regular r:id="rId10"/>
      <p:bold r:id="rId11"/>
      <p:italic r:id="rId12"/>
      <p:boldItalic r:id="rId13"/>
    </p:embeddedFont>
    <p:embeddedFont>
      <p:font typeface="Amazon Ember Heavy" panose="020B0603020204020204" pitchFamily="34" charset="0"/>
      <p:bold r:id="rId14"/>
      <p:italic r:id="rId15"/>
      <p:boldItalic r:id="rId16"/>
    </p:embeddedFont>
    <p:embeddedFont>
      <p:font typeface="Amazon Ember Light" panose="020B0403020204020204" pitchFamily="34" charset="0"/>
      <p:regular r:id="rId17"/>
      <p:italic r:id="rId18"/>
    </p:embeddedFont>
    <p:embeddedFont>
      <p:font typeface="Lucida Console" panose="020B0609040504020204" pitchFamily="49" charset="0"/>
      <p:regular r:id="rId19"/>
    </p:embeddedFont>
  </p:embeddedFontLst>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VENT Template Dark" id="{D5BB76F4-83CF-43C2-B768-FA13CADF33A0}">
          <p14:sldIdLst>
            <p14:sldId id="1368"/>
            <p14:sldId id="1483"/>
            <p14:sldId id="1379"/>
          </p14:sldIdLst>
        </p14:section>
      </p14:sectionLst>
    </p:ext>
    <p:ext uri="{EFAFB233-063F-42B5-8137-9DF3F51BA10A}">
      <p15:sldGuideLst xmlns:p15="http://schemas.microsoft.com/office/powerpoint/2012/main">
        <p15:guide id="1" orient="horz" pos="2616" userDrawn="1">
          <p15:clr>
            <a:srgbClr val="A4A3A4"/>
          </p15:clr>
        </p15:guide>
        <p15:guide id="2" pos="46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lyssa Jones" initials="AJ [2]" lastIdx="17" clrIdx="7">
    <p:extLst>
      <p:ext uri="{19B8F6BF-5375-455C-9EA6-DF929625EA0E}">
        <p15:presenceInfo xmlns:p15="http://schemas.microsoft.com/office/powerpoint/2012/main" userId="S-1-5-21-383413107-1061881802-891584314-12453" providerId="AD"/>
      </p:ext>
    </p:extLst>
  </p:cmAuthor>
  <p:cmAuthor id="1" name="Mary Feil-Jacobs" initials="MFJ" lastIdx="43" clrIdx="1"/>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8"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7FFF"/>
    <a:srgbClr val="FFFFFF"/>
    <a:srgbClr val="002B47"/>
    <a:srgbClr val="004673"/>
    <a:srgbClr val="C57E2E"/>
    <a:srgbClr val="0090D0"/>
    <a:srgbClr val="000000"/>
    <a:srgbClr val="150454"/>
    <a:srgbClr val="00A8F9"/>
    <a:srgbClr val="00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72" autoAdjust="0"/>
    <p:restoredTop sz="92940" autoAdjust="0"/>
  </p:normalViewPr>
  <p:slideViewPr>
    <p:cSldViewPr snapToGrid="0">
      <p:cViewPr varScale="1">
        <p:scale>
          <a:sx n="96" d="100"/>
          <a:sy n="96" d="100"/>
        </p:scale>
        <p:origin x="384" y="168"/>
      </p:cViewPr>
      <p:guideLst>
        <p:guide orient="horz" pos="2616"/>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7" d="100"/>
          <a:sy n="77" d="100"/>
        </p:scale>
        <p:origin x="398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943C0-3328-46BC-B6E8-08BA16C1B832}" type="datetime8">
              <a:rPr lang="en-US" smtClean="0">
                <a:latin typeface="Amazon Ember" panose="020B0603020204020204" pitchFamily="34" charset="0"/>
                <a:ea typeface="Amazon Ember" panose="020B0603020204020204" pitchFamily="34" charset="0"/>
                <a:cs typeface="Amazon Ember" panose="020B0603020204020204" pitchFamily="34" charset="0"/>
              </a:rPr>
              <a:t>10/9/19 10:05 AM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E4738081-ED31-43D5-BFC3-EF4925DA9A61}" type="datetime8">
              <a:rPr lang="en-US" smtClean="0"/>
              <a:t>10/9/19 10:05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F198ED9-E5E0-43F5-8949-0748E677E052}" type="datetime8">
              <a:rPr lang="en-US" smtClean="0"/>
              <a:t>10/9/19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F887E4DB-05EC-455B-82D6-1100B728AF1D}" type="datetime8">
              <a:rPr lang="en-US" smtClean="0"/>
              <a:t>10/9/19 10:07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7560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10/9/19 12:20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1867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4630401"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3" y="3307322"/>
            <a:ext cx="5855007" cy="1463752"/>
          </a:xfrm>
          <a:prstGeom prst="rect">
            <a:avLst/>
          </a:prstGeom>
        </p:spPr>
      </p:pic>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605154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4630400" cy="82296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562035"/>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2"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0" y="4783841"/>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4"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4"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0"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0"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4"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4"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0">
              <a:spcAft>
                <a:spcPts val="800"/>
              </a:spcAft>
              <a:buFont typeface="Arial" panose="020B0604020202020204" pitchFamily="34" charset="0"/>
              <a:buChar char="•"/>
              <a:defRPr/>
            </a:lvl2pPr>
            <a:lvl3pPr marL="1015213" indent="-342900">
              <a:spcAft>
                <a:spcPts val="800"/>
              </a:spcAft>
              <a:buFont typeface="Arial" panose="020B0604020202020204" pitchFamily="34" charset="0"/>
              <a:buChar char="•"/>
              <a:defRPr/>
            </a:lvl3pPr>
            <a:lvl4pPr marL="1284138" indent="-342900">
              <a:spcAft>
                <a:spcPts val="800"/>
              </a:spcAft>
              <a:buFont typeface="Arial" panose="020B0604020202020204" pitchFamily="34" charset="0"/>
              <a:buChar char="•"/>
              <a:defRPr/>
            </a:lvl4pPr>
            <a:lvl5pPr marL="1553063" indent="-342900">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Lst>
  <p:transition>
    <p:fade/>
  </p:transition>
  <p:hf hd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Security Vulnerability Identification and Remediation</a:t>
            </a:r>
            <a:endParaRPr lang="en-US" dirty="0"/>
          </a:p>
        </p:txBody>
      </p:sp>
      <p:sp>
        <p:nvSpPr>
          <p:cNvPr id="7" name="Text Placeholder 6"/>
          <p:cNvSpPr>
            <a:spLocks noGrp="1"/>
          </p:cNvSpPr>
          <p:nvPr>
            <p:ph type="body" sz="quarter" idx="15"/>
          </p:nvPr>
        </p:nvSpPr>
        <p:spPr/>
        <p:txBody>
          <a:bodyPr/>
          <a:lstStyle/>
          <a:p>
            <a:r>
              <a:rPr lang="en-US" dirty="0"/>
              <a:t>ARC319</a:t>
            </a:r>
          </a:p>
        </p:txBody>
      </p:sp>
      <p:sp>
        <p:nvSpPr>
          <p:cNvPr id="5" name="Text Placeholder 4"/>
          <p:cNvSpPr>
            <a:spLocks noGrp="1"/>
          </p:cNvSpPr>
          <p:nvPr>
            <p:ph type="body" sz="quarter" idx="14"/>
          </p:nvPr>
        </p:nvSpPr>
        <p:spPr/>
        <p:txBody>
          <a:bodyPr/>
          <a:lstStyle/>
          <a:p>
            <a:r>
              <a:rPr lang="en-US" dirty="0"/>
              <a:t>Eric Strader</a:t>
            </a:r>
          </a:p>
        </p:txBody>
      </p:sp>
      <p:sp>
        <p:nvSpPr>
          <p:cNvPr id="9" name="Text Placeholder 8">
            <a:extLst>
              <a:ext uri="{FF2B5EF4-FFF2-40B4-BE49-F238E27FC236}">
                <a16:creationId xmlns:a16="http://schemas.microsoft.com/office/drawing/2014/main" id="{F5079C9D-DFB0-4B73-A9A3-7E8F640DFA8E}"/>
              </a:ext>
            </a:extLst>
          </p:cNvPr>
          <p:cNvSpPr>
            <a:spLocks noGrp="1"/>
          </p:cNvSpPr>
          <p:nvPr>
            <p:ph type="body" sz="quarter" idx="16"/>
          </p:nvPr>
        </p:nvSpPr>
        <p:spPr/>
        <p:txBody>
          <a:bodyPr/>
          <a:lstStyle/>
          <a:p>
            <a:r>
              <a:rPr lang="en-US" dirty="0"/>
              <a:t>Solutions Architect</a:t>
            </a:r>
          </a:p>
          <a:p>
            <a:r>
              <a:rPr lang="en-US" dirty="0"/>
              <a:t>Amazon Web Services</a:t>
            </a:r>
          </a:p>
        </p:txBody>
      </p:sp>
      <p:sp>
        <p:nvSpPr>
          <p:cNvPr id="16" name="Text Placeholder 15">
            <a:extLst>
              <a:ext uri="{FF2B5EF4-FFF2-40B4-BE49-F238E27FC236}">
                <a16:creationId xmlns:a16="http://schemas.microsoft.com/office/drawing/2014/main" id="{4EAEDA67-8B41-437F-A5AE-60D0D5A09157}"/>
              </a:ext>
            </a:extLst>
          </p:cNvPr>
          <p:cNvSpPr>
            <a:spLocks noGrp="1"/>
          </p:cNvSpPr>
          <p:nvPr>
            <p:ph type="body" sz="quarter" idx="17"/>
          </p:nvPr>
        </p:nvSpPr>
        <p:spPr/>
        <p:txBody>
          <a:bodyPr/>
          <a:lstStyle/>
          <a:p>
            <a:r>
              <a:rPr lang="en-US" dirty="0"/>
              <a:t>Collin Forrester</a:t>
            </a:r>
          </a:p>
        </p:txBody>
      </p:sp>
      <p:sp>
        <p:nvSpPr>
          <p:cNvPr id="17" name="Text Placeholder 16">
            <a:extLst>
              <a:ext uri="{FF2B5EF4-FFF2-40B4-BE49-F238E27FC236}">
                <a16:creationId xmlns:a16="http://schemas.microsoft.com/office/drawing/2014/main" id="{D54F8DF5-0241-4E8A-9864-1B8911CCA535}"/>
              </a:ext>
            </a:extLst>
          </p:cNvPr>
          <p:cNvSpPr>
            <a:spLocks noGrp="1"/>
          </p:cNvSpPr>
          <p:nvPr>
            <p:ph type="body" sz="quarter" idx="18"/>
          </p:nvPr>
        </p:nvSpPr>
        <p:spPr/>
        <p:txBody>
          <a:bodyPr/>
          <a:lstStyle/>
          <a:p>
            <a:r>
              <a:rPr lang="en-US" dirty="0"/>
              <a:t>Solutions Architect	</a:t>
            </a:r>
          </a:p>
          <a:p>
            <a:r>
              <a:rPr lang="en-US" dirty="0"/>
              <a:t>Amazon Web Services</a:t>
            </a:r>
          </a:p>
        </p:txBody>
      </p:sp>
    </p:spTree>
    <p:extLst>
      <p:ext uri="{BB962C8B-B14F-4D97-AF65-F5344CB8AC3E}">
        <p14:creationId xmlns:p14="http://schemas.microsoft.com/office/powerpoint/2010/main" val="29245780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dirty="0"/>
          </a:p>
        </p:txBody>
      </p:sp>
      <p:sp>
        <p:nvSpPr>
          <p:cNvPr id="5" name="Text Placeholder 4"/>
          <p:cNvSpPr>
            <a:spLocks noGrp="1"/>
          </p:cNvSpPr>
          <p:nvPr>
            <p:ph idx="1"/>
          </p:nvPr>
        </p:nvSpPr>
        <p:spPr>
          <a:xfrm>
            <a:off x="323850" y="1427015"/>
            <a:ext cx="13982827" cy="4118050"/>
          </a:xfrm>
        </p:spPr>
        <p:txBody>
          <a:bodyPr/>
          <a:lstStyle/>
          <a:p>
            <a:pPr>
              <a:spcBef>
                <a:spcPts val="0"/>
              </a:spcBef>
              <a:spcAft>
                <a:spcPts val="0"/>
              </a:spcAft>
            </a:pPr>
            <a:r>
              <a:rPr lang="en-US" sz="2400" dirty="0"/>
              <a:t>In this session, learn how to monitor, alert, and remediate security events in your AWS environments. You use a CloudFormation template to introduce a number of issues into their account including unencrypted and public S3 buckets, open security groups, and overly permissive IAM roles. You then practice monitoring, alerting, and automatic remediation for these issues using AWS Config, AWS Security Hub, and AWS Lambda.</a:t>
            </a:r>
            <a:endParaRPr lang="en-US" sz="1400" b="1" dirty="0">
              <a:latin typeface="+mn-lt"/>
            </a:endParaRPr>
          </a:p>
          <a:p>
            <a:pPr>
              <a:spcBef>
                <a:spcPts val="0"/>
              </a:spcBef>
              <a:spcAft>
                <a:spcPts val="0"/>
              </a:spcAft>
            </a:pPr>
            <a:endParaRPr lang="en-US" sz="1800" dirty="0">
              <a:latin typeface="+mn-lt"/>
            </a:endParaRPr>
          </a:p>
          <a:p>
            <a:pPr marL="457200" indent="-457200">
              <a:spcBef>
                <a:spcPts val="0"/>
              </a:spcBef>
              <a:spcAft>
                <a:spcPts val="0"/>
              </a:spcAft>
              <a:buFont typeface="Arial" panose="020B0604020202020204" pitchFamily="34" charset="0"/>
              <a:buChar char="•"/>
            </a:pPr>
            <a:endParaRPr lang="en-US" sz="1800" dirty="0">
              <a:latin typeface="+mn-lt"/>
            </a:endParaRPr>
          </a:p>
          <a:p>
            <a:pPr marL="457200" indent="-457200">
              <a:spcBef>
                <a:spcPts val="0"/>
              </a:spcBef>
              <a:spcAft>
                <a:spcPts val="0"/>
              </a:spcAft>
              <a:buFont typeface="Arial" panose="020B0604020202020204" pitchFamily="34" charset="0"/>
              <a:buChar char="•"/>
            </a:pPr>
            <a:r>
              <a:rPr lang="en-US" sz="2400" dirty="0">
                <a:latin typeface="+mn-lt"/>
              </a:rPr>
              <a:t>Discuss Problem Statement/Scenario</a:t>
            </a:r>
          </a:p>
          <a:p>
            <a:pPr marL="457200" indent="-457200">
              <a:spcBef>
                <a:spcPts val="0"/>
              </a:spcBef>
              <a:spcAft>
                <a:spcPts val="0"/>
              </a:spcAft>
              <a:buFont typeface="Arial" panose="020B0604020202020204" pitchFamily="34" charset="0"/>
              <a:buChar char="•"/>
            </a:pPr>
            <a:r>
              <a:rPr lang="en-US" sz="2400" dirty="0">
                <a:latin typeface="+mn-lt"/>
              </a:rPr>
              <a:t>Enable AWS Config and AWS Security Hub</a:t>
            </a:r>
          </a:p>
          <a:p>
            <a:pPr marL="457200" indent="-457200">
              <a:spcBef>
                <a:spcPts val="0"/>
              </a:spcBef>
              <a:spcAft>
                <a:spcPts val="0"/>
              </a:spcAft>
              <a:buFont typeface="Arial" panose="020B0604020202020204" pitchFamily="34" charset="0"/>
              <a:buChar char="•"/>
            </a:pPr>
            <a:r>
              <a:rPr lang="en-US" sz="2400" dirty="0">
                <a:latin typeface="+mn-lt"/>
              </a:rPr>
              <a:t>Deploy Environment</a:t>
            </a:r>
          </a:p>
          <a:p>
            <a:pPr marL="457200" indent="-457200">
              <a:spcBef>
                <a:spcPts val="0"/>
              </a:spcBef>
              <a:spcAft>
                <a:spcPts val="0"/>
              </a:spcAft>
              <a:buFont typeface="Arial" panose="020B0604020202020204" pitchFamily="34" charset="0"/>
              <a:buChar char="•"/>
            </a:pPr>
            <a:r>
              <a:rPr lang="en-US" sz="2400" dirty="0">
                <a:latin typeface="+mn-lt"/>
              </a:rPr>
              <a:t>Evaluate security findings and validate remediations</a:t>
            </a:r>
          </a:p>
          <a:p>
            <a:pPr marL="457200" indent="-457200">
              <a:spcBef>
                <a:spcPts val="0"/>
              </a:spcBef>
              <a:spcAft>
                <a:spcPts val="0"/>
              </a:spcAft>
              <a:buFont typeface="Arial" panose="020B0604020202020204" pitchFamily="34" charset="0"/>
              <a:buChar char="•"/>
            </a:pPr>
            <a:r>
              <a:rPr lang="en-US" sz="2400" dirty="0">
                <a:latin typeface="+mn-lt"/>
              </a:rPr>
              <a:t>Build your own AWS Config rule with automated remediation</a:t>
            </a:r>
          </a:p>
        </p:txBody>
      </p:sp>
    </p:spTree>
    <p:extLst>
      <p:ext uri="{BB962C8B-B14F-4D97-AF65-F5344CB8AC3E}">
        <p14:creationId xmlns:p14="http://schemas.microsoft.com/office/powerpoint/2010/main" val="119288032"/>
      </p:ext>
    </p:extLst>
  </p:cSld>
  <p:clrMapOvr>
    <a:masterClrMapping/>
  </p:clrMapOvr>
  <p:transition>
    <p:fade/>
  </p:transition>
</p:sld>
</file>

<file path=ppt/theme/theme1.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30a2e83-186a-4a0f-ab27-bee8a8096abc"/>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AWS_REINVENT2019_16x9_Template_Dark_Final</Template>
  <TotalTime>137</TotalTime>
  <Words>133</Words>
  <Application>Microsoft Macintosh PowerPoint</Application>
  <PresentationFormat>Custom</PresentationFormat>
  <Paragraphs>24</Paragraphs>
  <Slides>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Amazon Ember</vt:lpstr>
      <vt:lpstr>Lucida Console</vt:lpstr>
      <vt:lpstr>Amazon Ember Light</vt:lpstr>
      <vt:lpstr>Amazon Ember Heavy</vt:lpstr>
      <vt:lpstr>Arial</vt:lpstr>
      <vt:lpstr>4-05853_REINVENT_Template_Dark</vt:lpstr>
      <vt:lpstr>PowerPoint Presentation</vt:lpstr>
      <vt:lpstr>Security Vulnerability Identification and Remediation</vt:lpstr>
      <vt:lpstr>Agenda</vt:lpstr>
    </vt:vector>
  </TitlesOfParts>
  <Company>Amazon Web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Haight, Ryan</dc:creator>
  <cp:keywords>AWS RE:INVENT</cp:keywords>
  <cp:lastModifiedBy>Microsoft Office User</cp:lastModifiedBy>
  <cp:revision>4</cp:revision>
  <cp:lastPrinted>2019-06-18T21:36:09Z</cp:lastPrinted>
  <dcterms:created xsi:type="dcterms:W3CDTF">2019-07-31T13:39:46Z</dcterms:created>
  <dcterms:modified xsi:type="dcterms:W3CDTF">2019-10-09T17:22:52Z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